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81" r:id="rId9"/>
    <p:sldId id="263" r:id="rId10"/>
    <p:sldId id="264" r:id="rId11"/>
    <p:sldId id="265" r:id="rId12"/>
    <p:sldId id="266" r:id="rId13"/>
    <p:sldId id="267" r:id="rId14"/>
    <p:sldId id="282" r:id="rId15"/>
    <p:sldId id="269" r:id="rId16"/>
    <p:sldId id="279" r:id="rId17"/>
    <p:sldId id="271" r:id="rId18"/>
    <p:sldId id="272" r:id="rId19"/>
    <p:sldId id="273" r:id="rId20"/>
    <p:sldId id="274" r:id="rId21"/>
    <p:sldId id="275" r:id="rId22"/>
    <p:sldId id="283" r:id="rId23"/>
    <p:sldId id="277" r:id="rId24"/>
    <p:sldId id="278" r:id="rId25"/>
    <p:sldId id="285" r:id="rId26"/>
    <p:sldId id="286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ts val="500"/>
      </a:spcBef>
      <a:spcAft>
        <a:spcPct val="0"/>
      </a:spcAft>
      <a:buClr>
        <a:srgbClr val="800080"/>
      </a:buClr>
      <a:buSzPct val="55000"/>
      <a:buFont typeface="Wingdings" panose="05000000000000000000" pitchFamily="2" charset="2"/>
      <a:buChar char="n"/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ts val="500"/>
      </a:spcBef>
      <a:spcAft>
        <a:spcPct val="0"/>
      </a:spcAft>
      <a:buClr>
        <a:srgbClr val="800080"/>
      </a:buClr>
      <a:buSzPct val="55000"/>
      <a:buFont typeface="Wingdings" panose="05000000000000000000" pitchFamily="2" charset="2"/>
      <a:buChar char="n"/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ts val="500"/>
      </a:spcBef>
      <a:spcAft>
        <a:spcPct val="0"/>
      </a:spcAft>
      <a:buClr>
        <a:srgbClr val="800080"/>
      </a:buClr>
      <a:buSzPct val="55000"/>
      <a:buFont typeface="Wingdings" panose="05000000000000000000" pitchFamily="2" charset="2"/>
      <a:buChar char="n"/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ts val="500"/>
      </a:spcBef>
      <a:spcAft>
        <a:spcPct val="0"/>
      </a:spcAft>
      <a:buClr>
        <a:srgbClr val="800080"/>
      </a:buClr>
      <a:buSzPct val="55000"/>
      <a:buFont typeface="Wingdings" panose="05000000000000000000" pitchFamily="2" charset="2"/>
      <a:buChar char="n"/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ts val="500"/>
      </a:spcBef>
      <a:spcAft>
        <a:spcPct val="0"/>
      </a:spcAft>
      <a:buClr>
        <a:srgbClr val="800080"/>
      </a:buClr>
      <a:buSzPct val="55000"/>
      <a:buFont typeface="Wingdings" panose="05000000000000000000" pitchFamily="2" charset="2"/>
      <a:buChar char="n"/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808080"/>
    <a:srgbClr val="404040"/>
    <a:srgbClr val="003399"/>
    <a:srgbClr val="336699"/>
    <a:srgbClr val="008080"/>
    <a:srgbClr val="DDDDDD"/>
    <a:srgbClr val="F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>
      <p:cViewPr varScale="1">
        <p:scale>
          <a:sx n="100" d="100"/>
          <a:sy n="100" d="100"/>
        </p:scale>
        <p:origin x="66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88"/>
    </p:cViewPr>
  </p:sorterViewPr>
  <p:notesViewPr>
    <p:cSldViewPr>
      <p:cViewPr varScale="1">
        <p:scale>
          <a:sx n="80" d="100"/>
          <a:sy n="80" d="100"/>
        </p:scale>
        <p:origin x="-186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6" charset="0"/>
                <a:ea typeface="+mn-ea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1FC1F72-2AC9-4855-BF7D-9A094857E5ED}" type="datetime1">
              <a:rPr lang="en-US"/>
              <a:pPr/>
              <a:t>10/14/2019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6" charset="0"/>
                <a:ea typeface="+mn-ea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45B57A2-670B-4677-BECD-0ACE00C85F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9442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6" charset="0"/>
                <a:ea typeface="+mn-ea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900FFC8-B292-48A6-B605-660DF6454902}" type="datetime1">
              <a:rPr lang="en-US"/>
              <a:pPr/>
              <a:t>10/14/2019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6" charset="0"/>
                <a:ea typeface="+mn-ea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888830D-E09D-4013-8D6F-D582852832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7513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D332AE0-774B-4B3D-A308-A0F21161AC66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A99DAE4-4E6F-4BFE-A84A-07875B1BC609}" type="datetime1">
              <a:rPr lang="en-US" sz="1200">
                <a:latin typeface="Times New Roman" panose="02020603050405020304" pitchFamily="18" charset="0"/>
              </a:rPr>
              <a:pPr/>
              <a:t>10/14/2019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17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6D7E04C-E43F-4465-AF33-9261A7C72B3F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544193CA-6D53-4075-9AF5-A6A6F31CB994}" type="datetime1">
              <a:rPr lang="en-US" sz="1200">
                <a:latin typeface="Times New Roman" panose="02020603050405020304" pitchFamily="18" charset="0"/>
              </a:rPr>
              <a:pPr/>
              <a:t>10/14/2019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795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2CF1BAF-54AE-4878-859D-79675E26DEB0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8DFCBC9-E8A3-4442-B041-ED3B87A5E708}" type="datetime1">
              <a:rPr lang="en-US" sz="1200">
                <a:latin typeface="Times New Roman" panose="02020603050405020304" pitchFamily="18" charset="0"/>
              </a:rPr>
              <a:pPr/>
              <a:t>10/14/2019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4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F4A12E0-441C-4214-ACA1-A072118D9F28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D334796-FB42-48A9-B10E-35A97E903123}" type="datetime1">
              <a:rPr lang="en-US" sz="1200">
                <a:latin typeface="Times New Roman" panose="02020603050405020304" pitchFamily="18" charset="0"/>
              </a:rPr>
              <a:pPr/>
              <a:t>10/14/2019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61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E12FB60-39E9-47B0-A5FD-1222C8EF71D1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450BA0C9-58BD-4C3A-B0FA-A0781DD52160}" type="datetime1">
              <a:rPr lang="en-US" sz="1200">
                <a:latin typeface="Times New Roman" panose="02020603050405020304" pitchFamily="18" charset="0"/>
              </a:rPr>
              <a:pPr/>
              <a:t>10/14/2019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24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326701C-A5BC-4399-A344-AC12DC0F1071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88BD44B-5C32-4F71-B701-48A9BB918AE2}" type="datetime1">
              <a:rPr lang="en-US" sz="1200">
                <a:latin typeface="Times New Roman" panose="02020603050405020304" pitchFamily="18" charset="0"/>
              </a:rPr>
              <a:pPr/>
              <a:t>10/14/2019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93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1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B4B3252-E68C-4EC3-986A-26DBA00E8C3A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71891815-E31C-4147-8F12-DFAF649349F2}" type="datetime1">
              <a:rPr lang="en-US" sz="1200">
                <a:latin typeface="Times New Roman" panose="02020603050405020304" pitchFamily="18" charset="0"/>
              </a:rPr>
              <a:pPr/>
              <a:t>10/14/2019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517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9C1B95E-B03E-4931-A40E-D31BB94F1C80}" type="slidenum">
              <a:rPr lang="en-US" sz="1200">
                <a:latin typeface="Times New Roman" panose="02020603050405020304" pitchFamily="18" charset="0"/>
              </a:rPr>
              <a:pPr/>
              <a:t>24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F6EBC661-3AE8-4798-BF0A-585A93B38607}" type="datetime1">
              <a:rPr lang="en-US" sz="1200">
                <a:latin typeface="Times New Roman" panose="02020603050405020304" pitchFamily="18" charset="0"/>
              </a:rPr>
              <a:pPr/>
              <a:t>10/14/2019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9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3"/>
          <p:cNvGrpSpPr>
            <a:grpSpLocks/>
          </p:cNvGrpSpPr>
          <p:nvPr userDrawn="1"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Wingdings" charset="0"/>
                <a:buChar char="n"/>
                <a:defRPr/>
              </a:pPr>
              <a:endParaRPr lang="en-US">
                <a:latin typeface="Verdana" charset="0"/>
                <a:ea typeface="ＭＳ Ｐゴシック" charset="0"/>
                <a:cs typeface="Times New Roman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Wingdings" charset="0"/>
                <a:buChar char="n"/>
                <a:defRPr/>
              </a:pPr>
              <a:endParaRPr lang="en-US">
                <a:latin typeface="Verdana" charset="0"/>
                <a:ea typeface="ＭＳ Ｐゴシック" charset="0"/>
                <a:cs typeface="Times New Roman" charset="0"/>
              </a:endParaRPr>
            </a:p>
          </p:txBody>
        </p:sp>
        <p:grpSp>
          <p:nvGrpSpPr>
            <p:cNvPr id="11" name="Group 1"/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hangingPunct="1">
                  <a:buFont typeface="Wingdings" charset="0"/>
                  <a:buChar char="n"/>
                  <a:defRPr/>
                </a:pPr>
                <a:endParaRPr lang="en-US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hangingPunct="1">
                  <a:buFont typeface="Wingdings" charset="0"/>
                  <a:buChar char="n"/>
                  <a:defRPr/>
                </a:pPr>
                <a:endParaRPr lang="en-US"/>
              </a:p>
            </p:txBody>
          </p:sp>
        </p:grpSp>
      </p:grpSp>
      <p:sp>
        <p:nvSpPr>
          <p:cNvPr id="81924" name="Title Placeholder 8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5" name="Text Placeholder 29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  <a:ln w="9525"/>
        </p:spPr>
        <p:txBody>
          <a:bodyPr/>
          <a:lstStyle>
            <a:lvl1pPr marL="0" indent="0" algn="ctr">
              <a:buFont typeface="Wingdings 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Slide Number Placeholder 17"/>
          <p:cNvSpPr>
            <a:spLocks noGrp="1"/>
          </p:cNvSpPr>
          <p:nvPr>
            <p:ph type="sldNum" sz="quarter" idx="10"/>
          </p:nvPr>
        </p:nvSpPr>
        <p:spPr>
          <a:xfrm>
            <a:off x="6705600" y="6245225"/>
            <a:ext cx="2133600" cy="47625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None/>
              <a:defRPr sz="1200">
                <a:solidFill>
                  <a:srgbClr val="424242"/>
                </a:solidFill>
                <a:cs typeface="Times New Roman" panose="02020603050405020304" pitchFamily="18" charset="0"/>
              </a:defRPr>
            </a:lvl1pPr>
          </a:lstStyle>
          <a:p>
            <a:fld id="{69F495CE-A8B4-4AD7-AC75-66DC34721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6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152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869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867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51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7032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934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439738"/>
            <a:ext cx="82296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228600" y="13716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24"/>
          <p:cNvGrpSpPr>
            <a:grpSpLocks/>
          </p:cNvGrpSpPr>
          <p:nvPr userDrawn="1"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Wingdings" charset="0"/>
                <a:buChar char="n"/>
                <a:defRPr/>
              </a:pPr>
              <a:endParaRPr lang="en-US">
                <a:latin typeface="Verdana" charset="0"/>
                <a:ea typeface="ＭＳ Ｐゴシック" charset="0"/>
                <a:cs typeface="Times New Roman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Wingdings" charset="0"/>
                <a:buChar char="n"/>
                <a:defRPr/>
              </a:pPr>
              <a:endParaRPr lang="en-US">
                <a:latin typeface="Verdana" charset="0"/>
                <a:ea typeface="ＭＳ Ｐゴシック" charset="0"/>
                <a:cs typeface="Times New Roman" charset="0"/>
              </a:endParaRPr>
            </a:p>
          </p:txBody>
        </p:sp>
        <p:grpSp>
          <p:nvGrpSpPr>
            <p:cNvPr id="1036" name="Group 1"/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hangingPunct="1">
                  <a:buFont typeface="Wingdings" charset="0"/>
                  <a:buChar char="n"/>
                  <a:defRPr/>
                </a:pPr>
                <a:endParaRPr lang="en-US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hangingPunct="1">
                  <a:buFont typeface="Wingdings" charset="0"/>
                  <a:buChar char="n"/>
                  <a:defRPr/>
                </a:pPr>
                <a:endParaRPr lang="en-US"/>
              </a:p>
            </p:txBody>
          </p:sp>
        </p:grpSp>
      </p:grp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153400" y="63246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Font typeface="Wingdings" panose="05000000000000000000" pitchFamily="2" charset="2"/>
              <a:buNone/>
            </a:pPr>
            <a:fld id="{212458ED-C260-4131-8519-EB4B55CA6992}" type="slidenum">
              <a:rPr lang="en-US" sz="1200">
                <a:solidFill>
                  <a:srgbClr val="424242"/>
                </a:solidFill>
                <a:cs typeface="Times New Roman" panose="02020603050405020304" pitchFamily="18" charset="0"/>
              </a:rPr>
              <a:pPr algn="r" eaLnBrk="1" hangingPunct="1">
                <a:buFont typeface="Wingdings" panose="05000000000000000000" pitchFamily="2" charset="2"/>
                <a:buNone/>
              </a:pPr>
              <a:t>‹#›</a:t>
            </a:fld>
            <a:endParaRPr lang="en-US" sz="1200">
              <a:solidFill>
                <a:srgbClr val="424242"/>
              </a:solidFill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6" r:id="rId2"/>
    <p:sldLayoutId id="2147483847" r:id="rId3"/>
    <p:sldLayoutId id="2147483848" r:id="rId4"/>
    <p:sldLayoutId id="2147483849" r:id="rId5"/>
    <p:sldLayoutId id="2147483850" r:id="rId6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>
                <a:ea typeface="ＭＳ Ｐゴシック" panose="020B0600070205080204" pitchFamily="34" charset="-128"/>
              </a:rPr>
              <a:t>Building Java Programs</a:t>
            </a:r>
          </a:p>
        </p:txBody>
      </p:sp>
      <p:sp>
        <p:nvSpPr>
          <p:cNvPr id="5122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612775" y="3092450"/>
            <a:ext cx="7839075" cy="185102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GB">
                <a:ea typeface="ＭＳ Ｐゴシック" panose="020B0600070205080204" pitchFamily="34" charset="-128"/>
              </a:rPr>
              <a:t>Chapter 2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US">
                <a:ea typeface="ＭＳ Ｐゴシック" panose="020B0600070205080204" pitchFamily="34" charset="-128"/>
              </a:rPr>
              <a:t>Lecture 2-3: Loop Figures and Constants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en-US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US" b="1">
                <a:ea typeface="ＭＳ Ｐゴシック" panose="020B0600070205080204" pitchFamily="34" charset="-128"/>
              </a:rPr>
              <a:t>reading: 2.4 - 2.5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4827588" y="4627563"/>
            <a:ext cx="1825625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4387850" y="3494088"/>
            <a:ext cx="1636713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864100" y="2370138"/>
            <a:ext cx="1771650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Partial solution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Prints the expanding pattern of &lt;&gt; for the top half of the figure.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topHalf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line = 1; line &lt;= 4; line++)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("|");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space = 1; space &lt;=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(line * -2 + 8)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 space++)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 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("&lt;&gt;");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dot = 1; dot &lt;=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(line * 4 - 4)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 dot++)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(".");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("&lt;&gt;");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space = 1; space &lt;=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(line * -2 + 8)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 space++)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 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("|");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>
                <a:ea typeface="ＭＳ Ｐゴシック" panose="020B0600070205080204" pitchFamily="34" charset="-128"/>
              </a:rPr>
              <a:t>Class constants</a:t>
            </a:r>
            <a:br>
              <a:rPr lang="en-US" sz="4800">
                <a:ea typeface="ＭＳ Ｐゴシック" panose="020B0600070205080204" pitchFamily="34" charset="-128"/>
              </a:rPr>
            </a:br>
            <a:r>
              <a:rPr lang="en-US" sz="4800">
                <a:ea typeface="ＭＳ Ｐゴシック" panose="020B0600070205080204" pitchFamily="34" charset="-128"/>
              </a:rPr>
              <a:t>and scope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2775" y="3092450"/>
            <a:ext cx="7839075" cy="1851025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GB" b="1">
                <a:ea typeface="ＭＳ Ｐゴシック" panose="020B0600070205080204" pitchFamily="34" charset="-128"/>
              </a:rPr>
              <a:t>reading: 2.4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Scaling the mirror</a:t>
            </a:r>
          </a:p>
        </p:txBody>
      </p:sp>
      <p:sp>
        <p:nvSpPr>
          <p:cNvPr id="18434" name="Content Placeholder 6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anose="020B0600070205080204" pitchFamily="34" charset="-128"/>
              </a:rPr>
              <a:t>Let's modify our Mirror program so that it can scale.</a:t>
            </a:r>
          </a:p>
          <a:p>
            <a:pPr lvl="1" eaLnBrk="1" hangingPunct="1"/>
            <a:r>
              <a:rPr lang="en-US" dirty="0">
                <a:ea typeface="ＭＳ Ｐゴシック" panose="020B0600070205080204" pitchFamily="34" charset="-128"/>
              </a:rPr>
              <a:t>The current mirror (left) is at size 4; the right is at size 3.</a:t>
            </a:r>
          </a:p>
          <a:p>
            <a:pPr lvl="1" eaLnBrk="1" hangingPunct="1"/>
            <a:endParaRPr lang="en-US" sz="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dirty="0">
                <a:ea typeface="ＭＳ Ｐゴシック" panose="020B0600070205080204" pitchFamily="34" charset="-128"/>
              </a:rPr>
              <a:t>We'd like to structure the code so we can scale the figure by changing the code in just one place.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844550" y="3216275"/>
            <a:ext cx="30416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802313" y="3200400"/>
            <a:ext cx="2579687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#============#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#============#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Limitations of variables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Idea: Make a variable to represent the size.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Use the variable's value in the methods.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Problem: A variable in one method can't be seen in others.</a:t>
            </a:r>
            <a:endParaRPr lang="en-US" sz="3000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  <a:spcAft>
                <a:spcPts val="100"/>
              </a:spcAft>
            </a:pPr>
            <a:endParaRPr lang="en-US" sz="700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main(String[]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args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 {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size = 4;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topHalf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();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printBottom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();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topHalf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 {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1;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&lt;= </a:t>
            </a: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size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++) {    </a:t>
            </a:r>
            <a:r>
              <a:rPr lang="en-US" sz="1600" b="1" dirty="0">
                <a:solidFill>
                  <a:srgbClr val="A5002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ERROR: size not found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...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bottomHalf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 {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</a:t>
            </a: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size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&gt;= 1;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--) {    </a:t>
            </a:r>
            <a:r>
              <a:rPr lang="en-US" sz="1600" b="1" dirty="0">
                <a:solidFill>
                  <a:srgbClr val="A5002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ERROR: size not found</a:t>
            </a:r>
            <a:endParaRPr lang="en-US" sz="16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...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  <a:endParaRPr lang="en-US" sz="14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5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45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45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45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Scope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scope</a:t>
            </a:r>
            <a:r>
              <a:rPr lang="en-US" dirty="0"/>
              <a:t>: The part of a program where a variable exists.</a:t>
            </a:r>
          </a:p>
          <a:p>
            <a:pPr lvl="1" eaLnBrk="1" hangingPunct="1"/>
            <a:r>
              <a:rPr lang="en-US" dirty="0">
                <a:ea typeface="ＭＳ Ｐゴシック" panose="020B0600070205080204" pitchFamily="34" charset="-128"/>
              </a:rPr>
              <a:t>From its declaration to the end of the 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{</a:t>
            </a:r>
            <a:r>
              <a:rPr lang="en-US" dirty="0">
                <a:ea typeface="ＭＳ Ｐゴシック" panose="020B0600070205080204" pitchFamily="34" charset="-128"/>
              </a:rPr>
              <a:t> 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  <a:r>
              <a:rPr lang="en-US" dirty="0">
                <a:ea typeface="ＭＳ Ｐゴシック" panose="020B0600070205080204" pitchFamily="34" charset="-128"/>
              </a:rPr>
              <a:t> braces</a:t>
            </a:r>
          </a:p>
          <a:p>
            <a:pPr lvl="2" eaLnBrk="1" hangingPunct="1"/>
            <a:r>
              <a:rPr lang="en-US" dirty="0">
                <a:ea typeface="ＭＳ Ｐゴシック" panose="020B0600070205080204" pitchFamily="34" charset="-128"/>
              </a:rPr>
              <a:t>A variable declared in a 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 dirty="0">
                <a:ea typeface="ＭＳ Ｐゴシック" panose="020B0600070205080204" pitchFamily="34" charset="-128"/>
              </a:rPr>
              <a:t> loop exists only in that loop.</a:t>
            </a:r>
          </a:p>
          <a:p>
            <a:pPr lvl="2" eaLnBrk="1" hangingPunct="1"/>
            <a:r>
              <a:rPr lang="en-US" dirty="0">
                <a:ea typeface="ＭＳ Ｐゴシック" panose="020B0600070205080204" pitchFamily="34" charset="-128"/>
              </a:rPr>
              <a:t>A variable declared in a method exists only in that method.</a:t>
            </a:r>
          </a:p>
          <a:p>
            <a:pPr lvl="2" eaLnBrk="1" hangingPunct="1"/>
            <a:endParaRPr lang="en-US" dirty="0">
              <a:ea typeface="ＭＳ Ｐゴシック" panose="020B0600070205080204" pitchFamily="34" charset="-128"/>
            </a:endParaRPr>
          </a:p>
          <a:p>
            <a:pPr lvl="2" eaLnBrk="1" hangingPunct="1"/>
            <a:endParaRPr lang="en-US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example() 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x = 3;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</a:t>
            </a:r>
            <a:r>
              <a:rPr 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1; </a:t>
            </a:r>
            <a:r>
              <a:rPr 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&lt;= 10; </a:t>
            </a:r>
            <a:r>
              <a:rPr 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++) 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(x);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</a:t>
            </a:r>
            <a:r>
              <a:rPr lang="en-US" b="1" dirty="0" err="1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no longer exists here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x ceases to exist here</a:t>
            </a:r>
            <a:endParaRPr lang="en-US" b="1" dirty="0">
              <a:solidFill>
                <a:srgbClr val="00808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495044" name="AutoShape 4"/>
          <p:cNvSpPr>
            <a:spLocks/>
          </p:cNvSpPr>
          <p:nvPr/>
        </p:nvSpPr>
        <p:spPr bwMode="auto">
          <a:xfrm>
            <a:off x="6096000" y="3886200"/>
            <a:ext cx="838200" cy="1447800"/>
          </a:xfrm>
          <a:prstGeom prst="rightBrace">
            <a:avLst>
              <a:gd name="adj1" fmla="val 14394"/>
              <a:gd name="adj2" fmla="val 509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4572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9144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13716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18288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latin typeface="Tahoma" panose="020B0604030504040204" pitchFamily="34" charset="0"/>
              </a:rPr>
              <a:t>          </a:t>
            </a:r>
            <a:r>
              <a:rPr lang="en-US" sz="2400">
                <a:latin typeface="Courier New" panose="02070309020205020404" pitchFamily="49" charset="0"/>
              </a:rPr>
              <a:t>x</a:t>
            </a:r>
            <a:r>
              <a:rPr lang="en-US" sz="2400">
                <a:latin typeface="Tahoma" panose="020B0604030504040204" pitchFamily="34" charset="0"/>
              </a:rPr>
              <a:t>'s scope</a:t>
            </a:r>
          </a:p>
        </p:txBody>
      </p:sp>
      <p:sp>
        <p:nvSpPr>
          <p:cNvPr id="1495045" name="AutoShape 5"/>
          <p:cNvSpPr>
            <a:spLocks/>
          </p:cNvSpPr>
          <p:nvPr/>
        </p:nvSpPr>
        <p:spPr bwMode="auto">
          <a:xfrm flipH="1">
            <a:off x="600075" y="4164957"/>
            <a:ext cx="533400" cy="756213"/>
          </a:xfrm>
          <a:prstGeom prst="rightBrace">
            <a:avLst>
              <a:gd name="adj1" fmla="val 25000"/>
              <a:gd name="adj2" fmla="val 5114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0" tIns="640080" rIns="246888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 dirty="0">
              <a:latin typeface="Tahoma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dirty="0" err="1">
                <a:latin typeface="Courier New"/>
              </a:rPr>
              <a:t>i</a:t>
            </a:r>
            <a:r>
              <a:rPr lang="en-US" sz="2400" dirty="0" err="1">
                <a:latin typeface="Tahoma" pitchFamily="34" charset="0"/>
              </a:rPr>
              <a:t>'s</a:t>
            </a:r>
            <a:r>
              <a:rPr lang="en-US" sz="2400" dirty="0">
                <a:latin typeface="Tahoma" pitchFamily="34" charset="0"/>
              </a:rPr>
              <a:t> scope</a:t>
            </a:r>
          </a:p>
        </p:txBody>
      </p:sp>
    </p:spTree>
    <p:extLst>
      <p:ext uri="{BB962C8B-B14F-4D97-AF65-F5344CB8AC3E}">
        <p14:creationId xmlns:p14="http://schemas.microsoft.com/office/powerpoint/2010/main" val="4252825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4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Scope implications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anose="020B0600070205080204" pitchFamily="34" charset="-128"/>
              </a:rPr>
              <a:t>Variables without overlapping scope can have same name.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 (</a:t>
            </a:r>
            <a:r>
              <a:rPr lang="en-US" sz="1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1; </a:t>
            </a:r>
            <a:r>
              <a:rPr lang="en-US" sz="1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&lt;= 100; </a:t>
            </a:r>
            <a:r>
              <a:rPr lang="en-US" sz="1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++) {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System.out.print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("/");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}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 (</a:t>
            </a:r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1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; </a:t>
            </a:r>
            <a:r>
              <a:rPr lang="en-US" sz="1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&lt;= 100; </a:t>
            </a:r>
            <a:r>
              <a:rPr lang="en-US" sz="1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++) {  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// OK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System.out.print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("\\");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}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5;                  // OK: outside of loop's scope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b="1" dirty="0">
              <a:solidFill>
                <a:srgbClr val="003399"/>
              </a:solidFill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eaLnBrk="1" hangingPunct="1"/>
            <a:r>
              <a:rPr lang="en-US" dirty="0">
                <a:ea typeface="ＭＳ Ｐゴシック" panose="020B0600070205080204" pitchFamily="34" charset="-128"/>
              </a:rPr>
              <a:t>A variable can't be declared twice or used out of its scope.</a:t>
            </a:r>
            <a:endParaRPr lang="en-US" sz="1800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 (</a:t>
            </a:r>
            <a:r>
              <a:rPr lang="en-US" sz="1800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1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; </a:t>
            </a:r>
            <a:r>
              <a:rPr lang="en-US" sz="1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&lt;= 100 * line; </a:t>
            </a:r>
            <a:r>
              <a:rPr lang="en-US" sz="1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++) {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2;              // ERROR: overlapping scope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System.out.print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("/");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}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err="1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4;                      // ERROR: outside scope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Class constants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ea typeface="ＭＳ Ｐゴシック" panose="020B0600070205080204" pitchFamily="34" charset="-128"/>
              </a:rPr>
              <a:t>class constant</a:t>
            </a:r>
            <a:r>
              <a:rPr lang="en-US" dirty="0">
                <a:ea typeface="ＭＳ Ｐゴシック" panose="020B0600070205080204" pitchFamily="34" charset="-128"/>
              </a:rPr>
              <a:t>: </a:t>
            </a:r>
            <a:r>
              <a:rPr lang="en-US" sz="2000" dirty="0">
                <a:ea typeface="ＭＳ Ｐゴシック" panose="020B0600070205080204" pitchFamily="34" charset="-128"/>
              </a:rPr>
              <a:t>A fixed value visible to the whole program.</a:t>
            </a:r>
          </a:p>
          <a:p>
            <a:pPr lvl="1" eaLnBrk="1" hangingPunct="1"/>
            <a:r>
              <a:rPr lang="en-US" dirty="0">
                <a:ea typeface="ＭＳ Ｐゴシック" panose="020B0600070205080204" pitchFamily="34" charset="-128"/>
              </a:rPr>
              <a:t>value can be set only at declaration;  cannot be reassigned, hence the name: </a:t>
            </a:r>
            <a:r>
              <a:rPr lang="en-US" i="1" dirty="0">
                <a:ea typeface="ＭＳ Ｐゴシック" panose="020B0600070205080204" pitchFamily="34" charset="-128"/>
              </a:rPr>
              <a:t>constant</a:t>
            </a:r>
            <a:endParaRPr lang="en-US" dirty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dirty="0">
                <a:ea typeface="ＭＳ Ｐゴシック" panose="020B0600070205080204" pitchFamily="34" charset="-128"/>
              </a:rPr>
              <a:t>Syntax: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800" dirty="0">
                <a:ea typeface="ＭＳ Ｐゴシック" panose="020B0600070205080204" pitchFamily="34" charset="-128"/>
              </a:rPr>
              <a:t>	</a:t>
            </a:r>
            <a:r>
              <a:rPr lang="en-US" sz="23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final </a:t>
            </a:r>
            <a:r>
              <a:rPr lang="en-US" sz="2300" b="1" dirty="0">
                <a:ea typeface="ＭＳ Ｐゴシック" panose="020B0600070205080204" pitchFamily="34" charset="-128"/>
              </a:rPr>
              <a:t>type</a:t>
            </a:r>
            <a:r>
              <a:rPr lang="en-US" sz="23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sz="2300" b="1" dirty="0">
                <a:ea typeface="ＭＳ Ｐゴシック" panose="020B0600070205080204" pitchFamily="34" charset="-128"/>
              </a:rPr>
              <a:t>name</a:t>
            </a:r>
            <a:r>
              <a:rPr lang="en-US" sz="23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</a:t>
            </a:r>
            <a:r>
              <a:rPr lang="en-US" sz="2300" b="1" dirty="0">
                <a:ea typeface="ＭＳ Ｐゴシック" panose="020B0600070205080204" pitchFamily="34" charset="-128"/>
              </a:rPr>
              <a:t>expression</a:t>
            </a:r>
            <a:r>
              <a:rPr lang="en-US" sz="23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  <a:endParaRPr lang="en-US" sz="25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sz="800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dirty="0">
                <a:ea typeface="ＭＳ Ｐゴシック" panose="020B0600070205080204" pitchFamily="34" charset="-128"/>
              </a:rPr>
              <a:t>name is usually in ALL_UPPER_CASE</a:t>
            </a:r>
          </a:p>
          <a:p>
            <a:pPr lvl="1" eaLnBrk="1" hangingPunct="1"/>
            <a:endParaRPr 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dirty="0">
                <a:ea typeface="ＭＳ Ｐゴシック" panose="020B0600070205080204" pitchFamily="34" charset="-128"/>
              </a:rPr>
              <a:t>Examples:</a:t>
            </a:r>
          </a:p>
          <a:p>
            <a:pPr lvl="1" eaLnBrk="1" hangingPunct="1"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public static final </a:t>
            </a:r>
            <a:r>
              <a:rPr 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HOURS_IN_WEEK = 7 * 24;</a:t>
            </a:r>
          </a:p>
          <a:p>
            <a:pPr lvl="1" eaLnBrk="1" hangingPunct="1"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public static final double INTEREST_RATE = 3.5;</a:t>
            </a:r>
          </a:p>
          <a:p>
            <a:pPr lvl="1" eaLnBrk="1" hangingPunct="1"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public static final </a:t>
            </a:r>
            <a:r>
              <a:rPr 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SSN = 658234569;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Constants and figures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tabLst>
                <a:tab pos="4114800" algn="l"/>
              </a:tabLst>
            </a:pPr>
            <a:r>
              <a:rPr lang="en-US">
                <a:ea typeface="ＭＳ Ｐゴシック" panose="020B0600070205080204" pitchFamily="34" charset="-128"/>
              </a:rPr>
              <a:t>Consider the task of drawing the following scalable figure: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+/\/\/\/\/\/\/\/\/\/\+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              |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            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              |	</a:t>
            </a:r>
            <a:r>
              <a:rPr lang="en-US" sz="1800">
                <a:ea typeface="ＭＳ Ｐゴシック" panose="020B0600070205080204" pitchFamily="34" charset="-128"/>
              </a:rPr>
              <a:t>Multiples of 5 occur many times</a:t>
            </a:r>
            <a:endParaRPr lang="en-US" sz="1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              |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              |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+/\/\/\/\/\/\/\/\/\/\+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+/\/\/\/\+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|        |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|        |	</a:t>
            </a:r>
            <a:r>
              <a:rPr lang="en-US" sz="1800">
                <a:ea typeface="ＭＳ Ｐゴシック" panose="020B0600070205080204" pitchFamily="34" charset="-128"/>
              </a:rPr>
              <a:t>The same figure at size 2</a:t>
            </a:r>
            <a:endParaRPr lang="en-US" sz="180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+/\/\/\/\+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Repetitive figure code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class Sign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15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15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main(String[]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args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drawLine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drawBody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drawLine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drawLine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("+");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1;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&lt;= </a:t>
            </a:r>
            <a:r>
              <a:rPr lang="en-US" sz="15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10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++)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("/\\");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("+");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drawBody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line = 1; line &lt;= </a:t>
            </a:r>
            <a:r>
              <a:rPr lang="en-US" sz="15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5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 line++)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("|");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for (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spaces = 1; spaces &lt;= </a:t>
            </a:r>
            <a:r>
              <a:rPr lang="en-US" sz="15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20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 spaces++)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 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sz="15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("|");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Adding a constant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class Sign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final int HEIGHT = 5;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1500" b="1">
              <a:solidFill>
                <a:srgbClr val="003399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main(String[] args)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drawLine();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drawBody();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drawLine();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drawLine()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System.out.print("+");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i = 1; i &lt;= </a:t>
            </a:r>
            <a:r>
              <a:rPr lang="en-US" sz="1500" b="1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HEIGHT * 2</a:t>
            </a: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; i++)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System.out.print("/\\");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System.out.println("+");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drawBody()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line = 1; line &lt;= </a:t>
            </a:r>
            <a:r>
              <a:rPr lang="en-US" sz="1500" b="1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HEIGHT</a:t>
            </a: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; line++)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System.out.print("|");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for (int spaces = 1; spaces &lt;= </a:t>
            </a:r>
            <a:r>
              <a:rPr lang="en-US" sz="1500" b="1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HEIGHT * 4</a:t>
            </a: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; spaces++)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System.out.print(" 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System.out.println("|");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3" descr="14y9uzb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0725"/>
            <a:ext cx="91440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Complex figure w/ constant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Modify the Mirror code to be resizable using a constant.</a:t>
            </a:r>
          </a:p>
          <a:p>
            <a:pPr lvl="1" eaLnBrk="1" hangingPunct="1"/>
            <a:endParaRPr lang="en-US"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>
                <a:ea typeface="ＭＳ Ｐゴシック" panose="020B0600070205080204" pitchFamily="34" charset="-128"/>
              </a:rPr>
              <a:t>A mirror of size 4: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#================#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4887913" y="2211388"/>
            <a:ext cx="280828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/>
              <a:t>A mirror of size 3: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ChangeArrowheads="1"/>
          </p:cNvSpPr>
          <p:nvPr/>
        </p:nvSpPr>
        <p:spPr bwMode="auto">
          <a:xfrm>
            <a:off x="2781300" y="4410075"/>
            <a:ext cx="5334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3743325" y="3305175"/>
            <a:ext cx="5334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685800" y="1804988"/>
            <a:ext cx="4070350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Using a constant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anose="020B0600070205080204" pitchFamily="34" charset="-128"/>
              </a:rPr>
              <a:t>Constant allows many methods to refer to same value:</a:t>
            </a:r>
            <a:endParaRPr lang="en-US" sz="300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  <a:spcAft>
                <a:spcPts val="100"/>
              </a:spcAft>
              <a:buFont typeface="Wingdings 2" panose="05020102010507070707" pitchFamily="18" charset="2"/>
              <a:buNone/>
            </a:pPr>
            <a:endParaRPr lang="en-US" sz="70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final int SIZE = 4;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endParaRPr lang="en-US" sz="16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main(String[] args) {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topHalf();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bottomHalf();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endParaRPr lang="en-US" sz="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topHalf() {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i = 1; i &lt;= </a:t>
            </a:r>
            <a:r>
              <a:rPr lang="en-US" sz="1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SIZE</a:t>
            </a: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; i++) {    </a:t>
            </a:r>
            <a:r>
              <a:rPr lang="en-US" sz="1600" b="1">
                <a:solidFill>
                  <a:schemeClr val="accent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OK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...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endParaRPr lang="en-US" sz="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bottomHalf() {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i = </a:t>
            </a:r>
            <a:r>
              <a:rPr lang="en-US" sz="1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SIZE</a:t>
            </a: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; i &gt;= 1; i--) {    </a:t>
            </a:r>
            <a:r>
              <a:rPr lang="en-US" sz="1600" b="1">
                <a:solidFill>
                  <a:schemeClr val="accent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OK</a:t>
            </a:r>
            <a:endParaRPr lang="en-US" sz="1600">
              <a:solidFill>
                <a:schemeClr val="accent1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...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  <a:endParaRPr lang="en-US" sz="14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Loop tables and constant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Let's modify our loop table to use </a:t>
            </a:r>
            <a:r>
              <a:rPr lang="en-US">
                <a:latin typeface="Courier New" panose="02070309020205020404" pitchFamily="49" charset="0"/>
              </a:rPr>
              <a:t>SIZE</a:t>
            </a:r>
            <a:endParaRPr lang="en-US"/>
          </a:p>
          <a:p>
            <a:pPr lvl="1" eaLnBrk="1" hangingPunct="1"/>
            <a:r>
              <a:rPr lang="en-US">
                <a:ea typeface="ＭＳ Ｐゴシック" panose="020B0600070205080204" pitchFamily="34" charset="-128"/>
              </a:rPr>
              <a:t>This can change the amount added in the loop expression</a:t>
            </a:r>
          </a:p>
          <a:p>
            <a:pPr lvl="1" eaLnBrk="1" hangingPunct="1"/>
            <a:endParaRPr 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20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>
                <a:latin typeface="Courier New" panose="02070309020205020404" pitchFamily="49" charset="0"/>
              </a:rPr>
              <a:t>#================#	#============#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>
                <a:latin typeface="Courier New" panose="02070309020205020404" pitchFamily="49" charset="0"/>
              </a:rPr>
              <a:t>|      &lt;&gt;&lt;&gt;      |      |    &lt;&gt;&lt;&gt;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>
                <a:latin typeface="Courier New" panose="02070309020205020404" pitchFamily="49" charset="0"/>
              </a:rPr>
              <a:t>|    &lt;&gt;....&lt;&gt;    |      |  &lt;&gt;....&lt;&gt;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>
                <a:latin typeface="Courier New" panose="02070309020205020404" pitchFamily="49" charset="0"/>
              </a:rPr>
              <a:t>|  &lt;&gt;........&lt;&gt;  |      |&lt;&gt;........&lt;&gt;|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>
                <a:latin typeface="Courier New" panose="02070309020205020404" pitchFamily="49" charset="0"/>
              </a:rPr>
              <a:t>|&lt;&gt;............&lt;&gt;|      |&lt;&gt;........&lt;&gt;|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>
                <a:latin typeface="Courier New" panose="02070309020205020404" pitchFamily="49" charset="0"/>
              </a:rPr>
              <a:t>|&lt;&gt;............&lt;&gt;|      |  &lt;&gt;....&lt;&gt;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>
                <a:latin typeface="Courier New" panose="02070309020205020404" pitchFamily="49" charset="0"/>
              </a:rPr>
              <a:t>|  &lt;&gt;........&lt;&gt;  |      |    &lt;&gt;&lt;&gt;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>
                <a:latin typeface="Courier New" panose="02070309020205020404" pitchFamily="49" charset="0"/>
              </a:rPr>
              <a:t>|    &lt;&gt;....&lt;&gt;    |      #============#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>
                <a:latin typeface="Courier New" panose="02070309020205020404" pitchFamily="49" charset="0"/>
              </a:rPr>
              <a:t>|      &lt;&gt;&lt;&gt;  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>
                <a:latin typeface="Courier New" panose="02070309020205020404" pitchFamily="49" charset="0"/>
              </a:rPr>
              <a:t>#================#</a:t>
            </a:r>
          </a:p>
        </p:txBody>
      </p:sp>
      <p:graphicFrame>
        <p:nvGraphicFramePr>
          <p:cNvPr id="1521892" name="Group 228"/>
          <p:cNvGraphicFramePr>
            <a:graphicFrameLocks noGrp="1"/>
          </p:cNvGraphicFramePr>
          <p:nvPr/>
        </p:nvGraphicFramePr>
        <p:xfrm>
          <a:off x="533400" y="2286000"/>
          <a:ext cx="8029575" cy="1149351"/>
        </p:xfrm>
        <a:graphic>
          <a:graphicData uri="http://schemas.openxmlformats.org/drawingml/2006/table">
            <a:tbl>
              <a:tblPr/>
              <a:tblGrid>
                <a:gridCol w="738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(2*SIZE)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4*line -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5" name="Group 228"/>
          <p:cNvGraphicFramePr>
            <a:graphicFrameLocks noGrp="1"/>
          </p:cNvGraphicFramePr>
          <p:nvPr/>
        </p:nvGraphicFramePr>
        <p:xfrm>
          <a:off x="533400" y="2286000"/>
          <a:ext cx="8029575" cy="1149351"/>
        </p:xfrm>
        <a:graphic>
          <a:graphicData uri="http://schemas.openxmlformats.org/drawingml/2006/table">
            <a:tbl>
              <a:tblPr/>
              <a:tblGrid>
                <a:gridCol w="738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6" name="Group 228"/>
          <p:cNvGraphicFramePr>
            <a:graphicFrameLocks noGrp="1"/>
          </p:cNvGraphicFramePr>
          <p:nvPr/>
        </p:nvGraphicFramePr>
        <p:xfrm>
          <a:off x="533400" y="2286000"/>
          <a:ext cx="8029575" cy="1149351"/>
        </p:xfrm>
        <a:graphic>
          <a:graphicData uri="http://schemas.openxmlformats.org/drawingml/2006/table">
            <a:tbl>
              <a:tblPr/>
              <a:tblGrid>
                <a:gridCol w="738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705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ChangeArrowheads="1"/>
          </p:cNvSpPr>
          <p:nvPr/>
        </p:nvSpPr>
        <p:spPr bwMode="auto">
          <a:xfrm>
            <a:off x="301625" y="1387475"/>
            <a:ext cx="3535363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6443663" y="4905375"/>
            <a:ext cx="949325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6477000" y="2690813"/>
            <a:ext cx="906463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106863" y="2135188"/>
            <a:ext cx="490537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Partial solution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final int SIZE = 4;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Prints the expanding pattern of &lt;&gt; for the top half of the figure.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topHalf()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line = 1; line &lt;= </a:t>
            </a:r>
            <a:r>
              <a:rPr lang="en-US" sz="1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SIZE</a:t>
            </a: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; line++)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System.out.print("|");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space = 1; space &lt;= (line * -2 + </a:t>
            </a:r>
            <a:r>
              <a:rPr lang="en-US" sz="1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(2*SIZE)</a:t>
            </a: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); space++)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System.out.print(" 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System.out.print("&lt;&gt;");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dot = 1; dot &lt;= (line * 4 - </a:t>
            </a:r>
            <a:r>
              <a:rPr lang="en-US" sz="1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4</a:t>
            </a: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); dot++)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System.out.print(".");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System.out.print("&lt;&gt;");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space = 1; space &lt;= (line * -2 + </a:t>
            </a:r>
            <a:r>
              <a:rPr lang="en-US" sz="1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(2*SIZE)</a:t>
            </a: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); space++)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System.out.print(" 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System.out.println("|");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Observations about constant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anose="020B0600070205080204" pitchFamily="34" charset="-128"/>
              </a:rPr>
              <a:t>The constant can change the "intercept" in an expression.</a:t>
            </a:r>
          </a:p>
          <a:p>
            <a:pPr lvl="1" eaLnBrk="1" hangingPunct="1"/>
            <a:r>
              <a:rPr lang="en-US" dirty="0">
                <a:ea typeface="ＭＳ Ｐゴシック" panose="020B0600070205080204" pitchFamily="34" charset="-128"/>
              </a:rPr>
              <a:t>Usually the "slope" is unchanged.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final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SIZE = 4;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7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for (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space = 1; space &lt;= (line * </a:t>
            </a:r>
            <a:r>
              <a:rPr lang="en-US" sz="1600" dirty="0">
                <a:solidFill>
                  <a:srgbClr val="8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-2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+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(2 * SIZE)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); space++) 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 ");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lvl="1" eaLnBrk="1" hangingPunct="1"/>
            <a:endParaRPr lang="en-US" sz="17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dirty="0">
                <a:ea typeface="ＭＳ Ｐゴシック" panose="020B0600070205080204" pitchFamily="34" charset="-128"/>
              </a:rPr>
              <a:t>It doesn't replace </a:t>
            </a:r>
            <a:r>
              <a:rPr lang="en-US" i="1" dirty="0">
                <a:ea typeface="ＭＳ Ｐゴシック" panose="020B0600070205080204" pitchFamily="34" charset="-128"/>
              </a:rPr>
              <a:t>every </a:t>
            </a:r>
            <a:r>
              <a:rPr lang="en-US" dirty="0">
                <a:ea typeface="ＭＳ Ｐゴシック" panose="020B0600070205080204" pitchFamily="34" charset="-128"/>
              </a:rPr>
              <a:t>occurrence of the original value.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for (</a:t>
            </a:r>
            <a:r>
              <a:rPr lang="en-US" sz="18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dot = 1; dot &lt;= (line * 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4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- 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4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); dot++) 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(".");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08FEC3-C476-49AF-A6B5-3640F2F71E3A}"/>
              </a:ext>
            </a:extLst>
          </p:cNvPr>
          <p:cNvSpPr/>
          <p:nvPr/>
        </p:nvSpPr>
        <p:spPr>
          <a:xfrm>
            <a:off x="990600" y="11430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CSD16" panose="05000101010101010101" pitchFamily="1" charset="2"/>
              </a:rPr>
              <a:t>MM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* 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SD16" panose="05000101010101010101" pitchFamily="1" charset="2"/>
              </a:rPr>
              <a:t>MM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* * * 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SD16" panose="05000101010101010101" pitchFamily="1" charset="2"/>
              </a:rPr>
              <a:t>MM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* * * * * 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SD16" panose="05000101010101010101" pitchFamily="1" charset="2"/>
              </a:rPr>
              <a:t>MM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* * * * * * * 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0B23692-47DC-4CAB-B730-561C67630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473851"/>
              </p:ext>
            </p:extLst>
          </p:nvPr>
        </p:nvGraphicFramePr>
        <p:xfrm>
          <a:off x="4191000" y="1219200"/>
          <a:ext cx="2971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1890527835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51118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Row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“* “’s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38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547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887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866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896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8398A27-7748-484E-B8B1-F1D2464240F8}"/>
              </a:ext>
            </a:extLst>
          </p:cNvPr>
          <p:cNvSpPr txBox="1"/>
          <p:nvPr/>
        </p:nvSpPr>
        <p:spPr>
          <a:xfrm>
            <a:off x="4191000" y="35052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# “* “ = 2 * row# - 1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CA87FA-5036-413A-B1DD-28F80D8E2950}"/>
              </a:ext>
            </a:extLst>
          </p:cNvPr>
          <p:cNvSpPr txBox="1"/>
          <p:nvPr/>
        </p:nvSpPr>
        <p:spPr>
          <a:xfrm>
            <a:off x="1524000" y="4824072"/>
            <a:ext cx="7239000" cy="138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a method that uses a nested for loop to draw this figure.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Make the loop scalable by adding a class constant named SIZE to control the number of rows.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4AD3B6-7795-4726-A75E-4A4E762D41F0}"/>
              </a:ext>
            </a:extLst>
          </p:cNvPr>
          <p:cNvSpPr txBox="1"/>
          <p:nvPr/>
        </p:nvSpPr>
        <p:spPr>
          <a:xfrm>
            <a:off x="4603820" y="1596119"/>
            <a:ext cx="2667000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1               1</a:t>
            </a:r>
          </a:p>
          <a:p>
            <a:pPr>
              <a:buNone/>
            </a:pPr>
            <a:r>
              <a:rPr lang="en-US" dirty="0"/>
              <a:t>2               3</a:t>
            </a:r>
          </a:p>
          <a:p>
            <a:pPr>
              <a:buNone/>
            </a:pPr>
            <a:r>
              <a:rPr lang="en-US" dirty="0"/>
              <a:t>3               5</a:t>
            </a:r>
          </a:p>
          <a:p>
            <a:pPr>
              <a:buNone/>
            </a:pPr>
            <a:r>
              <a:rPr lang="en-US" dirty="0"/>
              <a:t>4               7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27C649-641D-4A49-B1EB-08B1B4AE20E7}"/>
              </a:ext>
            </a:extLst>
          </p:cNvPr>
          <p:cNvSpPr txBox="1"/>
          <p:nvPr/>
        </p:nvSpPr>
        <p:spPr>
          <a:xfrm>
            <a:off x="1536032" y="4258525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Create a program to accomplish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166800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0B23692-47DC-4CAB-B730-561C67630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345500"/>
              </p:ext>
            </p:extLst>
          </p:nvPr>
        </p:nvGraphicFramePr>
        <p:xfrm>
          <a:off x="2895600" y="1318628"/>
          <a:ext cx="2667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1890527835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51118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Row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38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547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887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866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896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8398A27-7748-484E-B8B1-F1D2464240F8}"/>
              </a:ext>
            </a:extLst>
          </p:cNvPr>
          <p:cNvSpPr txBox="1"/>
          <p:nvPr/>
        </p:nvSpPr>
        <p:spPr>
          <a:xfrm>
            <a:off x="2819400" y="318129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# spaces = -4 * row# + 16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CA87FA-5036-413A-B1DD-28F80D8E2950}"/>
              </a:ext>
            </a:extLst>
          </p:cNvPr>
          <p:cNvSpPr txBox="1"/>
          <p:nvPr/>
        </p:nvSpPr>
        <p:spPr>
          <a:xfrm>
            <a:off x="1524000" y="4824072"/>
            <a:ext cx="7239000" cy="138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a method that uses a nested for loop to draw this figure.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Make the loop scalable by adding a class constant named SIZE to control the number of rows.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27C649-641D-4A49-B1EB-08B1B4AE20E7}"/>
              </a:ext>
            </a:extLst>
          </p:cNvPr>
          <p:cNvSpPr txBox="1"/>
          <p:nvPr/>
        </p:nvSpPr>
        <p:spPr>
          <a:xfrm>
            <a:off x="1536032" y="4258525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Create a program to accomplish the following:</a:t>
            </a:r>
          </a:p>
        </p:txBody>
      </p:sp>
      <p:pic>
        <p:nvPicPr>
          <p:cNvPr id="7" name="Picture 6" descr="A picture containing bird, food&#10;&#10;Description automatically generated">
            <a:extLst>
              <a:ext uri="{FF2B5EF4-FFF2-40B4-BE49-F238E27FC236}">
                <a16:creationId xmlns:a16="http://schemas.microsoft.com/office/drawing/2014/main" id="{D20E0482-0D82-4930-AAEE-BE07BF1AA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44964"/>
            <a:ext cx="2320292" cy="1371600"/>
          </a:xfrm>
          <a:prstGeom prst="rect">
            <a:avLst/>
          </a:prstGeom>
        </p:spPr>
      </p:pic>
      <p:graphicFrame>
        <p:nvGraphicFramePr>
          <p:cNvPr id="10" name="Table 3">
            <a:extLst>
              <a:ext uri="{FF2B5EF4-FFF2-40B4-BE49-F238E27FC236}">
                <a16:creationId xmlns:a16="http://schemas.microsoft.com/office/drawing/2014/main" id="{BD1E6FAB-B22E-43B3-8A3A-8F781C6A9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65181"/>
              </p:ext>
            </p:extLst>
          </p:nvPr>
        </p:nvGraphicFramePr>
        <p:xfrm>
          <a:off x="5721280" y="1318628"/>
          <a:ext cx="2819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1890527835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51118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Row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asterisks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38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547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887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866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8968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24AD3B6-7795-4726-A75E-4A4E762D41F0}"/>
              </a:ext>
            </a:extLst>
          </p:cNvPr>
          <p:cNvSpPr txBox="1"/>
          <p:nvPr/>
        </p:nvSpPr>
        <p:spPr>
          <a:xfrm>
            <a:off x="6026080" y="1672864"/>
            <a:ext cx="2667000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1              1</a:t>
            </a:r>
          </a:p>
          <a:p>
            <a:pPr>
              <a:buNone/>
            </a:pPr>
            <a:r>
              <a:rPr lang="en-US" dirty="0"/>
              <a:t>2              3</a:t>
            </a:r>
          </a:p>
          <a:p>
            <a:pPr>
              <a:buNone/>
            </a:pPr>
            <a:r>
              <a:rPr lang="en-US" dirty="0"/>
              <a:t>3              5</a:t>
            </a:r>
          </a:p>
          <a:p>
            <a:pPr>
              <a:buNone/>
            </a:pPr>
            <a:r>
              <a:rPr lang="en-US" dirty="0"/>
              <a:t>4              7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E4078C-AF6C-4255-BA1D-D8285B82C74A}"/>
              </a:ext>
            </a:extLst>
          </p:cNvPr>
          <p:cNvSpPr txBox="1"/>
          <p:nvPr/>
        </p:nvSpPr>
        <p:spPr>
          <a:xfrm>
            <a:off x="3279740" y="1657028"/>
            <a:ext cx="2667000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1            12</a:t>
            </a:r>
          </a:p>
          <a:p>
            <a:pPr>
              <a:buNone/>
            </a:pPr>
            <a:r>
              <a:rPr lang="en-US" dirty="0"/>
              <a:t>2             8</a:t>
            </a:r>
          </a:p>
          <a:p>
            <a:pPr>
              <a:buNone/>
            </a:pPr>
            <a:r>
              <a:rPr lang="en-US" dirty="0"/>
              <a:t>3             4</a:t>
            </a:r>
          </a:p>
          <a:p>
            <a:pPr>
              <a:buNone/>
            </a:pPr>
            <a:r>
              <a:rPr lang="en-US" dirty="0"/>
              <a:t>4             2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2ED606-34D5-476C-97CC-B7FCAAE8FC8C}"/>
              </a:ext>
            </a:extLst>
          </p:cNvPr>
          <p:cNvSpPr txBox="1"/>
          <p:nvPr/>
        </p:nvSpPr>
        <p:spPr>
          <a:xfrm>
            <a:off x="5530780" y="879745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# asterisk = 2 * row# - 1</a:t>
            </a:r>
          </a:p>
        </p:txBody>
      </p:sp>
    </p:spTree>
    <p:extLst>
      <p:ext uri="{BB962C8B-B14F-4D97-AF65-F5344CB8AC3E}">
        <p14:creationId xmlns:p14="http://schemas.microsoft.com/office/powerpoint/2010/main" val="280896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8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Assignment 2: ASCII Art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95400"/>
            <a:ext cx="3352800" cy="5257800"/>
          </a:xfrm>
        </p:spPr>
        <p:txBody>
          <a:bodyPr/>
          <a:lstStyle/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__/||\__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__/:::||:::\__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__/::::::||::::::\__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__/:::::::::||:::::::::\__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|""""""""""""""""""""""""|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\_/\/\/\/\/\/\/\/\/\/\/\_/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\_/\/\/\/\/\/\/\/\/\_/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\_/\/\/\/\/\/\/\_/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\_/\/\/\/\/\_/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__/||\__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__/:::||:::\__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   __/::::::||::::::\__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__/:::::::::||:::::::::\__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>
                <a:latin typeface="Courier New" panose="02070309020205020404" pitchFamily="49" charset="0"/>
                <a:ea typeface="ＭＳ Ｐゴシック" panose="020B0600070205080204" pitchFamily="34" charset="-128"/>
              </a:rPr>
              <a:t>|""""""""""""""""""""""""|</a:t>
            </a:r>
            <a:endParaRPr lang="en-US" sz="900">
              <a:ea typeface="ＭＳ Ｐゴシック" panose="020B0600070205080204" pitchFamily="34" charset="-128"/>
            </a:endParaRPr>
          </a:p>
        </p:txBody>
      </p:sp>
      <p:pic>
        <p:nvPicPr>
          <p:cNvPr id="10548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75" y="1239838"/>
            <a:ext cx="2282825" cy="531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79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Drawing complex figures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Use nested </a:t>
            </a: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>
                <a:ea typeface="ＭＳ Ｐゴシック" panose="020B0600070205080204" pitchFamily="34" charset="-128"/>
              </a:rPr>
              <a:t> loops to produce the following output.</a:t>
            </a:r>
          </a:p>
          <a:p>
            <a:pPr lvl="1" eaLnBrk="1" hangingPunct="1"/>
            <a:endParaRPr 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Why draw ASCII art?</a:t>
            </a:r>
          </a:p>
          <a:p>
            <a:pPr lvl="1" eaLnBrk="1" hangingPunct="1"/>
            <a:r>
              <a:rPr lang="en-US">
                <a:ea typeface="ＭＳ Ｐゴシック" panose="020B0600070205080204" pitchFamily="34" charset="-128"/>
              </a:rPr>
              <a:t>Real graphics require a lot of finesse</a:t>
            </a:r>
          </a:p>
          <a:p>
            <a:pPr lvl="1" eaLnBrk="1" hangingPunct="1"/>
            <a:r>
              <a:rPr lang="en-US">
                <a:ea typeface="ＭＳ Ｐゴシック" panose="020B0600070205080204" pitchFamily="34" charset="-128"/>
              </a:rPr>
              <a:t>ASCII art has complex patterns</a:t>
            </a:r>
          </a:p>
          <a:p>
            <a:pPr lvl="1" eaLnBrk="1" hangingPunct="1"/>
            <a:r>
              <a:rPr lang="en-US">
                <a:ea typeface="ＭＳ Ｐゴシック" panose="020B0600070205080204" pitchFamily="34" charset="-128"/>
              </a:rPr>
              <a:t>Can focus on the algorithms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026150" y="3124200"/>
            <a:ext cx="30416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Development strategy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>
                <a:ea typeface="ＭＳ Ｐゴシック" panose="020B0600070205080204" pitchFamily="34" charset="-128"/>
              </a:rPr>
              <a:t>Recommendations for managing complexity: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>
                <a:ea typeface="ＭＳ Ｐゴシック" panose="020B0600070205080204" pitchFamily="34" charset="-128"/>
              </a:rPr>
              <a:t>1. Design the program (think about steps or methods needed).</a:t>
            </a:r>
          </a:p>
          <a:p>
            <a:pPr marL="1143000" lvl="2" indent="-228600" eaLnBrk="1" hangingPunct="1">
              <a:lnSpc>
                <a:spcPct val="110000"/>
              </a:lnSpc>
            </a:pPr>
            <a:r>
              <a:rPr lang="en-US" dirty="0">
                <a:ea typeface="ＭＳ Ｐゴシック" panose="020B0600070205080204" pitchFamily="34" charset="-128"/>
              </a:rPr>
              <a:t>write an English description of steps required</a:t>
            </a:r>
          </a:p>
          <a:p>
            <a:pPr marL="1143000" lvl="2" indent="-228600" eaLnBrk="1" hangingPunct="1">
              <a:lnSpc>
                <a:spcPct val="110000"/>
              </a:lnSpc>
            </a:pPr>
            <a:r>
              <a:rPr lang="en-US" dirty="0">
                <a:ea typeface="ＭＳ Ｐゴシック" panose="020B0600070205080204" pitchFamily="34" charset="-128"/>
              </a:rPr>
              <a:t>use this description to decide the methods</a:t>
            </a:r>
          </a:p>
          <a:p>
            <a:pPr marL="1143000" lvl="2" indent="-228600" eaLnBrk="1" hangingPunct="1">
              <a:lnSpc>
                <a:spcPct val="110000"/>
              </a:lnSpc>
            </a:pPr>
            <a:endParaRPr lang="en-US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>
                <a:ea typeface="ＭＳ Ｐゴシック" panose="020B0600070205080204" pitchFamily="34" charset="-128"/>
              </a:rPr>
              <a:t>2. Create a table of patterns of characters</a:t>
            </a:r>
          </a:p>
          <a:p>
            <a:pPr marL="1143000" lvl="2" indent="-228600" eaLnBrk="1" hangingPunct="1">
              <a:lnSpc>
                <a:spcPct val="110000"/>
              </a:lnSpc>
            </a:pPr>
            <a:r>
              <a:rPr lang="en-US" dirty="0">
                <a:ea typeface="ＭＳ Ｐゴシック" panose="020B0600070205080204" pitchFamily="34" charset="-128"/>
              </a:rPr>
              <a:t>use table *AND USE ALGEBRA* to write </a:t>
            </a:r>
          </a:p>
          <a:p>
            <a:pPr lvl="2" indent="0" eaLnBrk="1" hangingPunct="1">
              <a:lnSpc>
                <a:spcPct val="110000"/>
              </a:lnSpc>
              <a:buNone/>
            </a:pPr>
            <a:r>
              <a:rPr lang="en-US" dirty="0">
                <a:ea typeface="ＭＳ Ｐゴシック" panose="020B0600070205080204" pitchFamily="34" charset="-128"/>
              </a:rPr>
              <a:t>   your 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 dirty="0">
                <a:ea typeface="ＭＳ Ｐゴシック" panose="020B0600070205080204" pitchFamily="34" charset="-128"/>
              </a:rPr>
              <a:t> loops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026150" y="3124200"/>
            <a:ext cx="30416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#================#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1. Pseudo-code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ea typeface="ＭＳ Ｐゴシック" panose="020B0600070205080204" pitchFamily="34" charset="-128"/>
              </a:rPr>
              <a:t>pseudo-code</a:t>
            </a:r>
            <a:r>
              <a:rPr lang="en-US" dirty="0">
                <a:ea typeface="ＭＳ Ｐゴシック" panose="020B0600070205080204" pitchFamily="34" charset="-128"/>
              </a:rPr>
              <a:t>: An English description of an algorithm.</a:t>
            </a:r>
          </a:p>
          <a:p>
            <a:pPr lvl="1" eaLnBrk="1" hangingPunct="1"/>
            <a:endParaRPr 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dirty="0">
                <a:ea typeface="ＭＳ Ｐゴシック" panose="020B0600070205080204" pitchFamily="34" charset="-128"/>
              </a:rPr>
              <a:t>Example: Drawing a 12 wide by 7 tall box of stars</a:t>
            </a:r>
            <a:br>
              <a:rPr lang="en-US" dirty="0">
                <a:ea typeface="ＭＳ Ｐゴシック" panose="020B0600070205080204" pitchFamily="34" charset="-128"/>
              </a:rPr>
            </a:br>
            <a:endParaRPr lang="en-US" sz="9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i="1" dirty="0">
                <a:ea typeface="ＭＳ Ｐゴシック" panose="020B0600070205080204" pitchFamily="34" charset="-128"/>
              </a:rPr>
              <a:t>	</a:t>
            </a:r>
            <a:r>
              <a:rPr lang="en-US" sz="1800" i="1" dirty="0">
                <a:ea typeface="ＭＳ Ｐゴシック" panose="020B0600070205080204" pitchFamily="34" charset="-128"/>
              </a:rPr>
              <a:t>print 12 stars.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>
                <a:ea typeface="ＭＳ Ｐゴシック" panose="020B0600070205080204" pitchFamily="34" charset="-128"/>
              </a:rPr>
              <a:t>	for (each of 5 lines) 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>
                <a:ea typeface="ＭＳ Ｐゴシック" panose="020B0600070205080204" pitchFamily="34" charset="-128"/>
              </a:rPr>
              <a:t>	    print a star.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>
                <a:ea typeface="ＭＳ Ｐゴシック" panose="020B0600070205080204" pitchFamily="34" charset="-128"/>
              </a:rPr>
              <a:t>	    print 10 spaces.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>
                <a:ea typeface="ＭＳ Ｐゴシック" panose="020B0600070205080204" pitchFamily="34" charset="-128"/>
              </a:rPr>
              <a:t>	    print a star.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>
                <a:ea typeface="ＭＳ Ｐゴシック" panose="020B0600070205080204" pitchFamily="34" charset="-128"/>
              </a:rPr>
              <a:t>	}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>
                <a:ea typeface="ＭＳ Ｐゴシック" panose="020B0600070205080204" pitchFamily="34" charset="-128"/>
              </a:rPr>
              <a:t>	print 12 stars.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715000" y="3505200"/>
            <a:ext cx="21336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anose="02070309020205020404" pitchFamily="49" charset="0"/>
              </a:rPr>
              <a:t>************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anose="02070309020205020404" pitchFamily="49" charset="0"/>
              </a:rPr>
              <a:t>************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uiExpand="1" build="p"/>
      <p:bldP spid="102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Pseudo-code algorithm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>
                <a:ea typeface="ＭＳ Ｐゴシック" panose="020B0600070205080204" pitchFamily="34" charset="-128"/>
              </a:rPr>
              <a:t>1.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</a:t>
            </a:r>
            <a:r>
              <a:rPr lang="en-US" dirty="0">
                <a:ea typeface="ＭＳ Ｐゴシック" panose="020B0600070205080204" pitchFamily="34" charset="-128"/>
              </a:rPr>
              <a:t> , 16 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=</a:t>
            </a:r>
            <a:r>
              <a:rPr lang="en-US" dirty="0">
                <a:ea typeface="ＭＳ Ｐゴシック" panose="020B0600070205080204" pitchFamily="34" charset="-128"/>
              </a:rPr>
              <a:t>, 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003399"/>
                </a:solidFill>
                <a:ea typeface="ＭＳ Ｐゴシック" panose="020B0600070205080204" pitchFamily="34" charset="-128"/>
              </a:rPr>
              <a:t>2. Top half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|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  <a:ea typeface="ＭＳ Ｐゴシック" panose="020B0600070205080204" pitchFamily="34" charset="-128"/>
              </a:rPr>
              <a:t>spaces (decreasing)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  <a:ea typeface="ＭＳ Ｐゴシック" panose="020B0600070205080204" pitchFamily="34" charset="-128"/>
              </a:rPr>
              <a:t>dots (increasing)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  <a:ea typeface="ＭＳ Ｐゴシック" panose="020B0600070205080204" pitchFamily="34" charset="-128"/>
              </a:rPr>
              <a:t>spaces (same as above)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|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600" dirty="0">
              <a:solidFill>
                <a:srgbClr val="003399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>
                <a:ea typeface="ＭＳ Ｐゴシック" panose="020B0600070205080204" pitchFamily="34" charset="-128"/>
              </a:rPr>
              <a:t>3. Bottom half (top half upside-down)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>
                <a:ea typeface="ＭＳ Ｐゴシック" panose="020B0600070205080204" pitchFamily="34" charset="-128"/>
              </a:rPr>
              <a:t>4.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</a:t>
            </a:r>
            <a:r>
              <a:rPr lang="en-US" dirty="0">
                <a:ea typeface="ＭＳ Ｐゴシック" panose="020B0600070205080204" pitchFamily="34" charset="-128"/>
              </a:rPr>
              <a:t> , 16 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=</a:t>
            </a:r>
            <a:r>
              <a:rPr lang="en-US" dirty="0">
                <a:ea typeface="ＭＳ Ｐゴシック" panose="020B0600070205080204" pitchFamily="34" charset="-128"/>
              </a:rPr>
              <a:t>, 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6019800" y="3124200"/>
            <a:ext cx="30416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Methods from pseudocode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class Mirror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main(String[] args)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line();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topHalf();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bottomHalf();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line();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16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topHalf()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line = 1; line &lt;= 4; line++)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sz="1600" b="1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contents of each line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16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bottomHalf()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line = 1; line &lt;= 4; line++)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sz="1600" b="1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contents of each line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line()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600" b="1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...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2. Tables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A table for the top half:</a:t>
            </a:r>
          </a:p>
          <a:p>
            <a:pPr lvl="1" eaLnBrk="1" hangingPunct="1"/>
            <a:r>
              <a:rPr lang="en-US">
                <a:ea typeface="ＭＳ Ｐゴシック" panose="020B0600070205080204" pitchFamily="34" charset="-128"/>
              </a:rPr>
              <a:t>Compute spaces and dots expressions from line number</a:t>
            </a:r>
          </a:p>
        </p:txBody>
      </p:sp>
      <p:graphicFrame>
        <p:nvGraphicFramePr>
          <p:cNvPr id="1490948" name="Group 4"/>
          <p:cNvGraphicFramePr>
            <a:graphicFrameLocks noGrp="1"/>
          </p:cNvGraphicFramePr>
          <p:nvPr/>
        </p:nvGraphicFramePr>
        <p:xfrm>
          <a:off x="152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90987" name="Group 43"/>
          <p:cNvGraphicFramePr>
            <a:graphicFrameLocks noGrp="1"/>
          </p:cNvGraphicFramePr>
          <p:nvPr/>
        </p:nvGraphicFramePr>
        <p:xfrm>
          <a:off x="152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 * line + 8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 * line - 4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88" name="Text Box 4"/>
          <p:cNvSpPr txBox="1">
            <a:spLocks noChangeArrowheads="1"/>
          </p:cNvSpPr>
          <p:nvPr/>
        </p:nvSpPr>
        <p:spPr bwMode="auto">
          <a:xfrm>
            <a:off x="6102350" y="3124200"/>
            <a:ext cx="30416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4161750" indent="-24161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4572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9144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13716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18288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776005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anose="020B0600070205080204" pitchFamily="34" charset="-128"/>
              </a:rPr>
              <a:t>3. Writing the code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anose="020B0600070205080204" pitchFamily="34" charset="-128"/>
              </a:rPr>
              <a:t>Useful questions about the top half:</a:t>
            </a:r>
          </a:p>
          <a:p>
            <a:pPr lvl="1" eaLnBrk="1" hangingPunct="1"/>
            <a:r>
              <a:rPr lang="en-US" dirty="0">
                <a:ea typeface="ＭＳ Ｐゴシック" panose="020B0600070205080204" pitchFamily="34" charset="-128"/>
              </a:rPr>
              <a:t>What methods? (think structure and redundancy)</a:t>
            </a:r>
          </a:p>
          <a:p>
            <a:pPr lvl="1" eaLnBrk="1" hangingPunct="1"/>
            <a:r>
              <a:rPr lang="en-US" dirty="0">
                <a:ea typeface="ＭＳ Ｐゴシック" panose="020B0600070205080204" pitchFamily="34" charset="-128"/>
              </a:rPr>
              <a:t>Number of (nested) loops per line?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019800" y="3124200"/>
            <a:ext cx="30416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JP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55582</TotalTime>
  <Words>2264</Words>
  <Application>Microsoft Office PowerPoint</Application>
  <PresentationFormat>On-screen Show (4:3)</PresentationFormat>
  <Paragraphs>605</Paragraphs>
  <Slides>27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Courier New</vt:lpstr>
      <vt:lpstr>CSD16</vt:lpstr>
      <vt:lpstr>Tahoma</vt:lpstr>
      <vt:lpstr>Times New Roman</vt:lpstr>
      <vt:lpstr>Verdana</vt:lpstr>
      <vt:lpstr>Wingdings</vt:lpstr>
      <vt:lpstr>Wingdings 2</vt:lpstr>
      <vt:lpstr>BJP</vt:lpstr>
      <vt:lpstr>Building Java Programs</vt:lpstr>
      <vt:lpstr>PowerPoint Presentation</vt:lpstr>
      <vt:lpstr>Drawing complex figures</vt:lpstr>
      <vt:lpstr>Development strategy</vt:lpstr>
      <vt:lpstr>1. Pseudo-code</vt:lpstr>
      <vt:lpstr>Pseudo-code algorithm</vt:lpstr>
      <vt:lpstr>Methods from pseudocode</vt:lpstr>
      <vt:lpstr>2. Tables</vt:lpstr>
      <vt:lpstr>3. Writing the code</vt:lpstr>
      <vt:lpstr>Partial solution</vt:lpstr>
      <vt:lpstr>Class constants and scope</vt:lpstr>
      <vt:lpstr>Scaling the mirror</vt:lpstr>
      <vt:lpstr>Limitations of variables</vt:lpstr>
      <vt:lpstr>Scope</vt:lpstr>
      <vt:lpstr>Scope implications</vt:lpstr>
      <vt:lpstr>Class constants</vt:lpstr>
      <vt:lpstr>Constants and figures</vt:lpstr>
      <vt:lpstr>Repetitive figure code</vt:lpstr>
      <vt:lpstr>Adding a constant</vt:lpstr>
      <vt:lpstr>Complex figure w/ constant</vt:lpstr>
      <vt:lpstr>Using a constant</vt:lpstr>
      <vt:lpstr>Loop tables and constant</vt:lpstr>
      <vt:lpstr>Partial solution</vt:lpstr>
      <vt:lpstr>Observations about constant</vt:lpstr>
      <vt:lpstr>PowerPoint Presentation</vt:lpstr>
      <vt:lpstr>PowerPoint Presentation</vt:lpstr>
      <vt:lpstr>Assignment 2: ASCII 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Marty Stepp</dc:creator>
  <cp:lastModifiedBy>Thompson, Mikel</cp:lastModifiedBy>
  <cp:revision>1279</cp:revision>
  <cp:lastPrinted>2011-10-07T02:25:24Z</cp:lastPrinted>
  <dcterms:created xsi:type="dcterms:W3CDTF">2009-04-22T19:24:48Z</dcterms:created>
  <dcterms:modified xsi:type="dcterms:W3CDTF">2019-10-14T16:13:57Z</dcterms:modified>
</cp:coreProperties>
</file>